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regular r:id="rId13"/>
      <p:bold r:id="rId14"/>
      <p:italic r:id="rId15"/>
      <p:boldItalic r:id="rId16"/>
    </p:embeddedFont>
    <p:embeddedFont>
      <p:font typeface="DM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regular.fntdata"/><Relationship Id="rId12" Type="http://schemas.openxmlformats.org/officeDocument/2006/relationships/slide" Target="slides/slide8.xml"/><Relationship Id="rId15" Type="http://schemas.openxmlformats.org/officeDocument/2006/relationships/font" Target="fonts/Inter-italic.fntdata"/><Relationship Id="rId14" Type="http://schemas.openxmlformats.org/officeDocument/2006/relationships/font" Target="fonts/Inter-bold.fntdata"/><Relationship Id="rId17" Type="http://schemas.openxmlformats.org/officeDocument/2006/relationships/font" Target="fonts/DMSans-regular.fntdata"/><Relationship Id="rId16" Type="http://schemas.openxmlformats.org/officeDocument/2006/relationships/font" Target="fonts/Inter-boldItalic.fntdata"/><Relationship Id="rId19" Type="http://schemas.openxmlformats.org/officeDocument/2006/relationships/font" Target="fonts/DMSans-italic.fntdata"/><Relationship Id="rId18" Type="http://schemas.openxmlformats.org/officeDocument/2006/relationships/font" Target="fonts/DM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e52e12c45_0_178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9e52e12c45_0_178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e52e12c45_0_595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9e52e12c45_0_595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f60e0485f_0_14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9f60e0485f_0_14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60e0485f_0_22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9f60e0485f_0_22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f60e0485f_0_9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9f60e0485f_0_9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e52e12c45_0_996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9e52e12c45_0_996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7680960"/>
            <a:ext cx="14630400" cy="91500"/>
          </a:xfrm>
          <a:prstGeom prst="rect">
            <a:avLst/>
          </a:prstGeom>
          <a:solidFill>
            <a:srgbClr val="A5ACB0"/>
          </a:solidFill>
          <a:ln>
            <a:noFill/>
          </a:ln>
        </p:spPr>
        <p:txBody>
          <a:bodyPr anchorCtr="0" anchor="t" bIns="65300" lIns="130600" spcFirstLastPara="1" rIns="130600" wrap="square" tIns="653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00AD67"/>
          </a:solidFill>
          <a:ln>
            <a:noFill/>
          </a:ln>
        </p:spPr>
        <p:txBody>
          <a:bodyPr anchorCtr="0" anchor="t" bIns="65300" lIns="130600" spcFirstLastPara="1" rIns="130600" wrap="square" tIns="653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609601" y="365760"/>
            <a:ext cx="1085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09600" y="1645920"/>
            <a:ext cx="131673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330200" lvl="0" marL="457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13071995" y="7886700"/>
            <a:ext cx="705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7680960"/>
            <a:ext cx="14630400" cy="91500"/>
          </a:xfrm>
          <a:prstGeom prst="rect">
            <a:avLst/>
          </a:prstGeom>
          <a:solidFill>
            <a:srgbClr val="A5ACB0"/>
          </a:solidFill>
          <a:ln>
            <a:noFill/>
          </a:ln>
        </p:spPr>
        <p:txBody>
          <a:bodyPr anchorCtr="0" anchor="t" bIns="48950" lIns="97875" spcFirstLastPara="1" rIns="97875" wrap="square" tIns="489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00AD67"/>
          </a:solidFill>
          <a:ln>
            <a:noFill/>
          </a:ln>
        </p:spPr>
        <p:txBody>
          <a:bodyPr anchorCtr="0" anchor="t" bIns="48950" lIns="97875" spcFirstLastPara="1" rIns="97875" wrap="square" tIns="489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609601" y="365760"/>
            <a:ext cx="1085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09600" y="1645920"/>
            <a:ext cx="131673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330200" lvl="0" marL="457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/>
        </p:nvSpPr>
        <p:spPr>
          <a:xfrm>
            <a:off x="13071995" y="7886701"/>
            <a:ext cx="705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614597" y="971550"/>
            <a:ext cx="5756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Arial"/>
              <a:buNone/>
              <a:defRPr sz="1300">
                <a:solidFill>
                  <a:srgbClr val="7F7F7F"/>
                </a:solidFill>
              </a:defRPr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.png"/><Relationship Id="rId13" Type="http://schemas.openxmlformats.org/officeDocument/2006/relationships/image" Target="../media/image43.png"/><Relationship Id="rId1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5" Type="http://schemas.openxmlformats.org/officeDocument/2006/relationships/image" Target="../media/image22.png"/><Relationship Id="rId1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3.png"/><Relationship Id="rId8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37.png"/><Relationship Id="rId22" Type="http://schemas.openxmlformats.org/officeDocument/2006/relationships/image" Target="../media/image44.png"/><Relationship Id="rId21" Type="http://schemas.openxmlformats.org/officeDocument/2006/relationships/image" Target="../media/image42.png"/><Relationship Id="rId24" Type="http://schemas.openxmlformats.org/officeDocument/2006/relationships/image" Target="../media/image38.png"/><Relationship Id="rId23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25" Type="http://schemas.openxmlformats.org/officeDocument/2006/relationships/image" Target="../media/image45.png"/><Relationship Id="rId5" Type="http://schemas.openxmlformats.org/officeDocument/2006/relationships/image" Target="../media/image20.jpg"/><Relationship Id="rId6" Type="http://schemas.openxmlformats.org/officeDocument/2006/relationships/image" Target="../media/image6.png"/><Relationship Id="rId7" Type="http://schemas.openxmlformats.org/officeDocument/2006/relationships/image" Target="../media/image43.png"/><Relationship Id="rId8" Type="http://schemas.openxmlformats.org/officeDocument/2006/relationships/image" Target="../media/image24.png"/><Relationship Id="rId11" Type="http://schemas.openxmlformats.org/officeDocument/2006/relationships/image" Target="../media/image30.png"/><Relationship Id="rId10" Type="http://schemas.openxmlformats.org/officeDocument/2006/relationships/image" Target="../media/image25.png"/><Relationship Id="rId13" Type="http://schemas.openxmlformats.org/officeDocument/2006/relationships/image" Target="../media/image33.png"/><Relationship Id="rId12" Type="http://schemas.openxmlformats.org/officeDocument/2006/relationships/image" Target="../media/image26.png"/><Relationship Id="rId15" Type="http://schemas.openxmlformats.org/officeDocument/2006/relationships/image" Target="../media/image32.png"/><Relationship Id="rId14" Type="http://schemas.openxmlformats.org/officeDocument/2006/relationships/image" Target="../media/image29.png"/><Relationship Id="rId17" Type="http://schemas.openxmlformats.org/officeDocument/2006/relationships/image" Target="../media/image34.png"/><Relationship Id="rId16" Type="http://schemas.openxmlformats.org/officeDocument/2006/relationships/image" Target="../media/image35.png"/><Relationship Id="rId19" Type="http://schemas.openxmlformats.org/officeDocument/2006/relationships/image" Target="../media/image41.png"/><Relationship Id="rId1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793790" y="89713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360° Consulting Impact Assessment – Raj Kumar Rai</a:t>
            </a:r>
            <a:endParaRPr b="0" i="0" sz="4450" u="none" cap="none" strike="noStrike"/>
          </a:p>
        </p:txBody>
      </p:sp>
      <p:sp>
        <p:nvSpPr>
          <p:cNvPr id="82" name="Google Shape;82;p17"/>
          <p:cNvSpPr/>
          <p:nvPr/>
        </p:nvSpPr>
        <p:spPr>
          <a:xfrm>
            <a:off x="793790" y="3114199"/>
            <a:ext cx="7556421" cy="226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Data &amp; AI Platform Leader driving Digital Finance Transformation through Databricks </a:t>
            </a:r>
            <a:r>
              <a:rPr lang="en-US" sz="355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Unified Data &amp; AI</a:t>
            </a:r>
            <a:r>
              <a:rPr b="0" i="0" lang="en-US" sz="35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 Architecture</a:t>
            </a:r>
            <a:endParaRPr b="0" i="0" sz="3550" u="none" cap="none" strike="noStrike"/>
          </a:p>
        </p:txBody>
      </p:sp>
      <p:sp>
        <p:nvSpPr>
          <p:cNvPr id="83" name="Google Shape;83;p17"/>
          <p:cNvSpPr/>
          <p:nvPr/>
        </p:nvSpPr>
        <p:spPr>
          <a:xfrm>
            <a:off x="793790" y="607766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19+ years in Data Engineering, Cloud &amp; AI</a:t>
            </a:r>
            <a:endParaRPr b="0" i="0" sz="1750" u="none" cap="none" strike="noStrike"/>
          </a:p>
        </p:txBody>
      </p:sp>
      <p:sp>
        <p:nvSpPr>
          <p:cNvPr id="84" name="Google Shape;84;p17"/>
          <p:cNvSpPr/>
          <p:nvPr/>
        </p:nvSpPr>
        <p:spPr>
          <a:xfrm>
            <a:off x="793790" y="6608711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Expertise: Databricks, AWS, GCP, Azure, </a:t>
            </a: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Spark , Python , Gen AI…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613886" y="482322"/>
            <a:ext cx="4843343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450"/>
              <a:buFont typeface="DM Sans"/>
              <a:buNone/>
            </a:pPr>
            <a:r>
              <a:rPr b="0" i="0" lang="en-US" sz="3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My Consulting Journey</a:t>
            </a:r>
            <a:endParaRPr b="0" i="0" sz="3450" u="none" cap="none" strike="noStrike"/>
          </a:p>
        </p:txBody>
      </p:sp>
      <p:pic>
        <p:nvPicPr>
          <p:cNvPr descr="preencoded.png" id="92" name="Google Shape;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86" y="1293495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1666280" y="1468874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lang="en-US" sz="170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Senior Data </a:t>
            </a: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Engineer</a:t>
            </a:r>
            <a:endParaRPr b="0" i="0" sz="1700" u="none" cap="none" strike="noStrike"/>
          </a:p>
        </p:txBody>
      </p:sp>
      <p:pic>
        <p:nvPicPr>
          <p:cNvPr descr="preencoded.png" id="94" name="Google Shape;9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886" y="2346008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1666280" y="2521387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Architect</a:t>
            </a:r>
            <a:endParaRPr b="0" i="0" sz="1700" u="none" cap="none" strike="noStrike"/>
          </a:p>
        </p:txBody>
      </p:sp>
      <p:pic>
        <p:nvPicPr>
          <p:cNvPr descr="preencoded.png" id="96" name="Google Shape;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6" y="3398520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1666280" y="3573899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Leader</a:t>
            </a:r>
            <a:endParaRPr b="0" i="0" sz="1700" u="none" cap="none" strike="noStrike"/>
          </a:p>
        </p:txBody>
      </p:sp>
      <p:pic>
        <p:nvPicPr>
          <p:cNvPr descr="preencoded.png" id="98" name="Google Shape;9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886" y="4451033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1666280" y="4626412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Strategic Advisor</a:t>
            </a:r>
            <a:endParaRPr b="0" i="0" sz="1700" u="none" cap="none" strike="noStrike"/>
          </a:p>
        </p:txBody>
      </p:sp>
      <p:sp>
        <p:nvSpPr>
          <p:cNvPr id="100" name="Google Shape;100;p18"/>
          <p:cNvSpPr/>
          <p:nvPr/>
        </p:nvSpPr>
        <p:spPr>
          <a:xfrm>
            <a:off x="613886" y="5876211"/>
            <a:ext cx="2631281" cy="328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Industries</a:t>
            </a:r>
            <a:endParaRPr b="0" i="0" sz="2050" u="none" cap="none" strike="noStrike"/>
          </a:p>
        </p:txBody>
      </p:sp>
      <p:sp>
        <p:nvSpPr>
          <p:cNvPr id="101" name="Google Shape;101;p18"/>
          <p:cNvSpPr/>
          <p:nvPr/>
        </p:nvSpPr>
        <p:spPr>
          <a:xfrm>
            <a:off x="613886" y="6380440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b="0" i="0" sz="1350" u="none" cap="none" strike="noStrike"/>
          </a:p>
        </p:txBody>
      </p:sp>
      <p:sp>
        <p:nvSpPr>
          <p:cNvPr id="102" name="Google Shape;102;p18"/>
          <p:cNvSpPr/>
          <p:nvPr/>
        </p:nvSpPr>
        <p:spPr>
          <a:xfrm>
            <a:off x="613886" y="6722269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Healthcare</a:t>
            </a:r>
            <a:endParaRPr b="0" i="0" sz="1350" u="none" cap="none" strike="noStrike"/>
          </a:p>
        </p:txBody>
      </p:sp>
      <p:sp>
        <p:nvSpPr>
          <p:cNvPr id="103" name="Google Shape;103;p18"/>
          <p:cNvSpPr/>
          <p:nvPr/>
        </p:nvSpPr>
        <p:spPr>
          <a:xfrm>
            <a:off x="613886" y="7064097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Fitness</a:t>
            </a:r>
            <a:endParaRPr b="0" i="0" sz="1350" u="none" cap="none" strike="noStrike"/>
          </a:p>
        </p:txBody>
      </p:sp>
      <p:sp>
        <p:nvSpPr>
          <p:cNvPr id="104" name="Google Shape;104;p18"/>
          <p:cNvSpPr/>
          <p:nvPr/>
        </p:nvSpPr>
        <p:spPr>
          <a:xfrm>
            <a:off x="613886" y="7405926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E-commerce</a:t>
            </a:r>
            <a:endParaRPr b="0" i="0" sz="1350" u="none" cap="none" strike="noStrike"/>
          </a:p>
        </p:txBody>
      </p:sp>
      <p:sp>
        <p:nvSpPr>
          <p:cNvPr id="105" name="Google Shape;105;p18"/>
          <p:cNvSpPr/>
          <p:nvPr/>
        </p:nvSpPr>
        <p:spPr>
          <a:xfrm>
            <a:off x="4793575" y="5876211"/>
            <a:ext cx="2631281" cy="328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Core Strengths</a:t>
            </a:r>
            <a:endParaRPr b="0" i="0" sz="2050" u="none" cap="none" strike="noStrike"/>
          </a:p>
        </p:txBody>
      </p:sp>
      <p:sp>
        <p:nvSpPr>
          <p:cNvPr id="106" name="Google Shape;106;p18"/>
          <p:cNvSpPr/>
          <p:nvPr/>
        </p:nvSpPr>
        <p:spPr>
          <a:xfrm>
            <a:off x="4793575" y="6380440"/>
            <a:ext cx="3744158" cy="561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Experience delivering enterprise-scale data transformations</a:t>
            </a:r>
            <a:endParaRPr b="0" i="0" sz="1350" u="none" cap="none" strike="noStrike"/>
          </a:p>
        </p:txBody>
      </p:sp>
      <p:sp>
        <p:nvSpPr>
          <p:cNvPr id="107" name="Google Shape;107;p18"/>
          <p:cNvSpPr/>
          <p:nvPr/>
        </p:nvSpPr>
        <p:spPr>
          <a:xfrm>
            <a:off x="4793575" y="7002772"/>
            <a:ext cx="3744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Leading cross-functional data teams with focus on governance , Data Engineering and AI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609600" y="365750"/>
            <a:ext cx="13295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New York Health Insurance Provider : The Big Data Project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609600" y="1645920"/>
            <a:ext cx="131673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-48895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The 2017 Big Data project was a combination of the Big Data project and Operationalize BI Reporting project</a:t>
            </a:r>
            <a:endParaRPr/>
          </a:p>
          <a:p>
            <a:pPr indent="-488950" lvl="0" marL="4953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The goals of the project were :</a:t>
            </a:r>
            <a:endParaRPr/>
          </a:p>
          <a:p>
            <a:pPr indent="-41275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○"/>
            </a:pPr>
            <a:r>
              <a:rPr lang="en-US"/>
              <a:t>Development of scalable infrastructure to support insight generation.</a:t>
            </a:r>
            <a:endParaRPr/>
          </a:p>
          <a:p>
            <a:pPr indent="-41275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○"/>
            </a:pPr>
            <a:r>
              <a:rPr lang="en-US"/>
              <a:t>Enable On-demand , Cloud Native , Modern Big Data Infra - Hadoop , </a:t>
            </a:r>
            <a:r>
              <a:rPr lang="en-US"/>
              <a:t>Spark</a:t>
            </a:r>
            <a:r>
              <a:rPr lang="en-US"/>
              <a:t> , R , H2O , Presto , Hbase , AWS EMR etc..</a:t>
            </a:r>
            <a:endParaRPr/>
          </a:p>
          <a:p>
            <a:pPr indent="-41275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○"/>
            </a:pPr>
            <a:r>
              <a:rPr lang="en-US"/>
              <a:t>Migration from Legacy , In house , Non-Scalable , expensive - MATLAB</a:t>
            </a:r>
            <a:endParaRPr/>
          </a:p>
          <a:p>
            <a:pPr indent="-2159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/>
          <p:nvPr/>
        </p:nvSpPr>
        <p:spPr>
          <a:xfrm>
            <a:off x="-35205" y="4417953"/>
            <a:ext cx="14732400" cy="1724700"/>
          </a:xfrm>
          <a:prstGeom prst="rect">
            <a:avLst/>
          </a:prstGeom>
          <a:solidFill>
            <a:srgbClr val="FBFFF7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-72048" y="2700626"/>
            <a:ext cx="14732400" cy="1724700"/>
          </a:xfrm>
          <a:prstGeom prst="rect">
            <a:avLst/>
          </a:prstGeom>
          <a:solidFill>
            <a:srgbClr val="EFFBF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-35205" y="1875708"/>
            <a:ext cx="14732400" cy="822000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-35205" y="1049700"/>
            <a:ext cx="14732400" cy="82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614182" y="365760"/>
            <a:ext cx="1165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Data Analytics High-level Solution Overview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198060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Relational Data</a:t>
            </a:r>
            <a:endParaRPr sz="1300"/>
          </a:p>
        </p:txBody>
      </p:sp>
      <p:sp>
        <p:nvSpPr>
          <p:cNvPr id="124" name="Google Shape;124;p20"/>
          <p:cNvSpPr/>
          <p:nvPr/>
        </p:nvSpPr>
        <p:spPr>
          <a:xfrm>
            <a:off x="5487653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Departmental Data</a:t>
            </a:r>
            <a:endParaRPr sz="1300"/>
          </a:p>
        </p:txBody>
      </p:sp>
      <p:sp>
        <p:nvSpPr>
          <p:cNvPr id="125" name="Google Shape;125;p20"/>
          <p:cNvSpPr/>
          <p:nvPr/>
        </p:nvSpPr>
        <p:spPr>
          <a:xfrm>
            <a:off x="7132450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Electronic Medical Records</a:t>
            </a:r>
            <a:endParaRPr sz="1300"/>
          </a:p>
        </p:txBody>
      </p:sp>
      <p:sp>
        <p:nvSpPr>
          <p:cNvPr id="126" name="Google Shape;126;p20"/>
          <p:cNvSpPr txBox="1"/>
          <p:nvPr/>
        </p:nvSpPr>
        <p:spPr>
          <a:xfrm>
            <a:off x="-4391" y="1326457"/>
            <a:ext cx="16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sz="1300"/>
          </a:p>
        </p:txBody>
      </p:sp>
      <p:sp>
        <p:nvSpPr>
          <p:cNvPr id="127" name="Google Shape;127;p20"/>
          <p:cNvSpPr/>
          <p:nvPr/>
        </p:nvSpPr>
        <p:spPr>
          <a:xfrm>
            <a:off x="8777247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Web-Sourced Data</a:t>
            </a:r>
            <a:endParaRPr sz="1300"/>
          </a:p>
        </p:txBody>
      </p:sp>
      <p:sp>
        <p:nvSpPr>
          <p:cNvPr id="128" name="Google Shape;128;p20"/>
          <p:cNvSpPr/>
          <p:nvPr/>
        </p:nvSpPr>
        <p:spPr>
          <a:xfrm>
            <a:off x="10422044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Unstructured Data (Call notes, Dr. notes)</a:t>
            </a:r>
            <a:endParaRPr sz="1300"/>
          </a:p>
        </p:txBody>
      </p:sp>
      <p:sp>
        <p:nvSpPr>
          <p:cNvPr id="129" name="Google Shape;129;p20"/>
          <p:cNvSpPr/>
          <p:nvPr/>
        </p:nvSpPr>
        <p:spPr>
          <a:xfrm>
            <a:off x="12066841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Data</a:t>
            </a:r>
            <a:endParaRPr sz="1300"/>
          </a:p>
        </p:txBody>
      </p:sp>
      <p:sp>
        <p:nvSpPr>
          <p:cNvPr id="130" name="Google Shape;130;p20"/>
          <p:cNvSpPr/>
          <p:nvPr/>
        </p:nvSpPr>
        <p:spPr>
          <a:xfrm>
            <a:off x="3842856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/ Public Data</a:t>
            </a:r>
            <a:endParaRPr sz="1300"/>
          </a:p>
        </p:txBody>
      </p:sp>
      <p:sp>
        <p:nvSpPr>
          <p:cNvPr id="131" name="Google Shape;131;p20"/>
          <p:cNvSpPr txBox="1"/>
          <p:nvPr/>
        </p:nvSpPr>
        <p:spPr>
          <a:xfrm>
            <a:off x="-18886" y="2112902"/>
            <a:ext cx="1758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Transport</a:t>
            </a:r>
            <a:endParaRPr sz="1300"/>
          </a:p>
        </p:txBody>
      </p:sp>
      <p:sp>
        <p:nvSpPr>
          <p:cNvPr id="132" name="Google Shape;132;p20"/>
          <p:cNvSpPr/>
          <p:nvPr/>
        </p:nvSpPr>
        <p:spPr>
          <a:xfrm>
            <a:off x="4270578" y="1976954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Informal, Adhoc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8788902" y="1933093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Formal, Automated Tools</a:t>
            </a:r>
            <a:endParaRPr sz="1300"/>
          </a:p>
        </p:txBody>
      </p:sp>
      <p:grpSp>
        <p:nvGrpSpPr>
          <p:cNvPr id="134" name="Google Shape;134;p20"/>
          <p:cNvGrpSpPr/>
          <p:nvPr/>
        </p:nvGrpSpPr>
        <p:grpSpPr>
          <a:xfrm>
            <a:off x="3888772" y="2926081"/>
            <a:ext cx="2243965" cy="1340640"/>
            <a:chOff x="4452470" y="3731109"/>
            <a:chExt cx="1871218" cy="1117200"/>
          </a:xfrm>
        </p:grpSpPr>
        <p:sp>
          <p:nvSpPr>
            <p:cNvPr id="135" name="Google Shape;135;p20"/>
            <p:cNvSpPr/>
            <p:nvPr/>
          </p:nvSpPr>
          <p:spPr>
            <a:xfrm>
              <a:off x="4452470" y="3731109"/>
              <a:ext cx="1831800" cy="1117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Team/Department Data Storage</a:t>
              </a:r>
              <a:endParaRPr sz="1300"/>
            </a:p>
          </p:txBody>
        </p:sp>
        <p:pic>
          <p:nvPicPr>
            <p:cNvPr id="136" name="Google Shape;136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8334" y="3977231"/>
              <a:ext cx="256663" cy="30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0"/>
            <p:cNvSpPr/>
            <p:nvPr/>
          </p:nvSpPr>
          <p:spPr>
            <a:xfrm>
              <a:off x="4572000" y="4090486"/>
              <a:ext cx="658200" cy="658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18999" r="-18999" t="0"/>
              </a:stretch>
            </a:blipFill>
            <a:ln cap="flat" cmpd="sng" w="114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5216088" y="4364116"/>
              <a:ext cx="11076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“Data Pond”</a:t>
              </a:r>
              <a:endParaRPr sz="1300"/>
            </a:p>
          </p:txBody>
        </p:sp>
      </p:grpSp>
      <p:grpSp>
        <p:nvGrpSpPr>
          <p:cNvPr id="139" name="Google Shape;139;p20"/>
          <p:cNvGrpSpPr/>
          <p:nvPr/>
        </p:nvGrpSpPr>
        <p:grpSpPr>
          <a:xfrm>
            <a:off x="11554659" y="4846319"/>
            <a:ext cx="2247924" cy="1097281"/>
            <a:chOff x="10213976" y="3962400"/>
            <a:chExt cx="1874520" cy="914401"/>
          </a:xfrm>
        </p:grpSpPr>
        <p:sp>
          <p:nvSpPr>
            <p:cNvPr id="140" name="Google Shape;140;p20"/>
            <p:cNvSpPr/>
            <p:nvPr/>
          </p:nvSpPr>
          <p:spPr>
            <a:xfrm>
              <a:off x="10213976" y="3962401"/>
              <a:ext cx="1645800" cy="9144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Scalable, Clustered </a:t>
              </a: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Warehouse</a:t>
              </a:r>
              <a:endParaRPr sz="1300"/>
            </a:p>
          </p:txBody>
        </p:sp>
        <p:pic>
          <p:nvPicPr>
            <p:cNvPr id="141" name="Google Shape;14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931180" y="4478601"/>
              <a:ext cx="327632" cy="381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0"/>
            <p:cNvSpPr/>
            <p:nvPr/>
          </p:nvSpPr>
          <p:spPr>
            <a:xfrm>
              <a:off x="11859896" y="3962401"/>
              <a:ext cx="228600" cy="7620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 rot="5400000">
              <a:off x="11593175" y="4229100"/>
              <a:ext cx="762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Unified</a:t>
              </a:r>
              <a:endParaRPr sz="1300"/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1649812" y="4834890"/>
            <a:ext cx="2253631" cy="1108711"/>
            <a:chOff x="904920" y="3952875"/>
            <a:chExt cx="1879279" cy="923926"/>
          </a:xfrm>
        </p:grpSpPr>
        <p:sp>
          <p:nvSpPr>
            <p:cNvPr id="145" name="Google Shape;145;p20"/>
            <p:cNvSpPr/>
            <p:nvPr/>
          </p:nvSpPr>
          <p:spPr>
            <a:xfrm>
              <a:off x="904920" y="3952875"/>
              <a:ext cx="1645920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Scalable, Clustered </a:t>
              </a: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Warehouse</a:t>
              </a:r>
              <a:endParaRPr sz="1300"/>
            </a:p>
          </p:txBody>
        </p:sp>
        <p:pic>
          <p:nvPicPr>
            <p:cNvPr id="146" name="Google Shape;146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9282" y="4495774"/>
              <a:ext cx="327632" cy="381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0"/>
            <p:cNvSpPr/>
            <p:nvPr/>
          </p:nvSpPr>
          <p:spPr>
            <a:xfrm>
              <a:off x="2555599" y="3962401"/>
              <a:ext cx="228600" cy="7620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 txBox="1"/>
            <p:nvPr/>
          </p:nvSpPr>
          <p:spPr>
            <a:xfrm rot="5400000">
              <a:off x="2288875" y="4229100"/>
              <a:ext cx="762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endParaRPr sz="1300"/>
            </a:p>
          </p:txBody>
        </p:sp>
      </p:grpSp>
      <p:sp>
        <p:nvSpPr>
          <p:cNvPr id="149" name="Google Shape;149;p20"/>
          <p:cNvSpPr/>
          <p:nvPr/>
        </p:nvSpPr>
        <p:spPr>
          <a:xfrm rot="5400000">
            <a:off x="2958838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 flipH="1" rot="-5400000">
            <a:off x="5559103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 flipH="1" rot="-5400000">
            <a:off x="10094505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-37908" y="3357385"/>
            <a:ext cx="1758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Storage &amp; Metadata</a:t>
            </a:r>
            <a:endParaRPr sz="1300"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12094157" y="3137048"/>
            <a:ext cx="1973643" cy="1097280"/>
            <a:chOff x="7672980" y="5206593"/>
            <a:chExt cx="1645800" cy="914400"/>
          </a:xfrm>
        </p:grpSpPr>
        <p:sp>
          <p:nvSpPr>
            <p:cNvPr id="154" name="Google Shape;154;p20"/>
            <p:cNvSpPr/>
            <p:nvPr/>
          </p:nvSpPr>
          <p:spPr>
            <a:xfrm>
              <a:off x="7672980" y="5206593"/>
              <a:ext cx="1645800" cy="9144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Metadata Repository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" name="Google Shape;155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1930" y="5616745"/>
              <a:ext cx="362954" cy="43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58571" y="5663406"/>
              <a:ext cx="337395" cy="383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81700" y="5663406"/>
              <a:ext cx="316946" cy="383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" name="Google Shape;158;p20"/>
          <p:cNvSpPr/>
          <p:nvPr/>
        </p:nvSpPr>
        <p:spPr>
          <a:xfrm>
            <a:off x="10984215" y="3585953"/>
            <a:ext cx="10017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300"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2175170" y="4259372"/>
            <a:ext cx="10366193" cy="586949"/>
            <a:chOff x="1809684" y="3549476"/>
            <a:chExt cx="8644257" cy="489124"/>
          </a:xfrm>
        </p:grpSpPr>
        <p:cxnSp>
          <p:nvCxnSpPr>
            <p:cNvPr id="160" name="Google Shape;160;p20"/>
            <p:cNvCxnSpPr>
              <a:stCxn id="161" idx="2"/>
              <a:endCxn id="140" idx="0"/>
            </p:cNvCxnSpPr>
            <p:nvPr/>
          </p:nvCxnSpPr>
          <p:spPr>
            <a:xfrm flipH="1" rot="-5400000">
              <a:off x="8941791" y="2526450"/>
              <a:ext cx="483000" cy="2541300"/>
            </a:xfrm>
            <a:prstGeom prst="bentConnector3">
              <a:avLst>
                <a:gd fmla="val -146559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2" name="Google Shape;162;p20"/>
            <p:cNvCxnSpPr>
              <a:stCxn id="161" idx="2"/>
              <a:endCxn id="163" idx="0"/>
            </p:cNvCxnSpPr>
            <p:nvPr/>
          </p:nvCxnSpPr>
          <p:spPr>
            <a:xfrm flipH="1" rot="-5400000">
              <a:off x="7936341" y="3531900"/>
              <a:ext cx="483000" cy="530400"/>
            </a:xfrm>
            <a:prstGeom prst="bentConnector3">
              <a:avLst>
                <a:gd fmla="val -146559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4" name="Google Shape;164;p20"/>
            <p:cNvCxnSpPr/>
            <p:nvPr/>
          </p:nvCxnSpPr>
          <p:spPr>
            <a:xfrm flipH="1">
              <a:off x="4607758" y="3549476"/>
              <a:ext cx="3301200" cy="483000"/>
            </a:xfrm>
            <a:prstGeom prst="bentConnector3">
              <a:avLst>
                <a:gd fmla="val -146240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5" name="Google Shape;165;p20"/>
            <p:cNvCxnSpPr>
              <a:endCxn id="145" idx="1"/>
            </p:cNvCxnSpPr>
            <p:nvPr/>
          </p:nvCxnSpPr>
          <p:spPr>
            <a:xfrm flipH="1">
              <a:off x="1809684" y="3790949"/>
              <a:ext cx="2944800" cy="238200"/>
            </a:xfrm>
            <a:prstGeom prst="bentConnector3">
              <a:avLst>
                <a:gd fmla="val 115528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66" name="Google Shape;166;p20"/>
          <p:cNvGrpSpPr/>
          <p:nvPr/>
        </p:nvGrpSpPr>
        <p:grpSpPr>
          <a:xfrm>
            <a:off x="3269050" y="4274621"/>
            <a:ext cx="1760084" cy="571529"/>
            <a:chOff x="5657176" y="4571973"/>
            <a:chExt cx="1467715" cy="935400"/>
          </a:xfrm>
        </p:grpSpPr>
        <p:cxnSp>
          <p:nvCxnSpPr>
            <p:cNvPr id="167" name="Google Shape;167;p20"/>
            <p:cNvCxnSpPr/>
            <p:nvPr/>
          </p:nvCxnSpPr>
          <p:spPr>
            <a:xfrm flipH="1">
              <a:off x="5657176" y="4571973"/>
              <a:ext cx="735000" cy="935400"/>
            </a:xfrm>
            <a:prstGeom prst="bentConnector3">
              <a:avLst>
                <a:gd fmla="val 45653" name="adj1"/>
              </a:avLst>
            </a:prstGeom>
            <a:noFill/>
            <a:ln cap="flat" cmpd="sng" w="25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68" name="Google Shape;168;p20"/>
            <p:cNvCxnSpPr/>
            <p:nvPr/>
          </p:nvCxnSpPr>
          <p:spPr>
            <a:xfrm>
              <a:off x="6389891" y="4571973"/>
              <a:ext cx="735000" cy="935400"/>
            </a:xfrm>
            <a:prstGeom prst="bentConnector3">
              <a:avLst>
                <a:gd fmla="val 45653" name="adj1"/>
              </a:avLst>
            </a:prstGeom>
            <a:noFill/>
            <a:ln cap="flat" cmpd="sng" w="25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69" name="Google Shape;169;p20"/>
          <p:cNvSpPr txBox="1"/>
          <p:nvPr/>
        </p:nvSpPr>
        <p:spPr>
          <a:xfrm>
            <a:off x="-72048" y="4864622"/>
            <a:ext cx="1758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Processing &amp; Analytics</a:t>
            </a:r>
            <a:endParaRPr sz="1300"/>
          </a:p>
        </p:txBody>
      </p:sp>
      <p:grpSp>
        <p:nvGrpSpPr>
          <p:cNvPr id="170" name="Google Shape;170;p20"/>
          <p:cNvGrpSpPr/>
          <p:nvPr/>
        </p:nvGrpSpPr>
        <p:grpSpPr>
          <a:xfrm>
            <a:off x="3850213" y="6310786"/>
            <a:ext cx="2368545" cy="1108710"/>
            <a:chOff x="2466807" y="5258988"/>
            <a:chExt cx="1975104" cy="923925"/>
          </a:xfrm>
        </p:grpSpPr>
        <p:sp>
          <p:nvSpPr>
            <p:cNvPr id="171" name="Google Shape;171;p20"/>
            <p:cNvSpPr/>
            <p:nvPr/>
          </p:nvSpPr>
          <p:spPr>
            <a:xfrm>
              <a:off x="2466807" y="5258988"/>
              <a:ext cx="1975104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Visualization and Dashboards</a:t>
              </a:r>
              <a:endParaRPr sz="1300"/>
            </a:p>
          </p:txBody>
        </p:sp>
        <p:pic>
          <p:nvPicPr>
            <p:cNvPr id="172" name="Google Shape;17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70261" y="5801560"/>
              <a:ext cx="940220" cy="1837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20"/>
          <p:cNvGrpSpPr/>
          <p:nvPr/>
        </p:nvGrpSpPr>
        <p:grpSpPr>
          <a:xfrm>
            <a:off x="9064525" y="6362700"/>
            <a:ext cx="2363610" cy="1108710"/>
            <a:chOff x="7020700" y="5302250"/>
            <a:chExt cx="1970989" cy="923925"/>
          </a:xfrm>
        </p:grpSpPr>
        <p:sp>
          <p:nvSpPr>
            <p:cNvPr id="174" name="Google Shape;174;p20"/>
            <p:cNvSpPr/>
            <p:nvPr/>
          </p:nvSpPr>
          <p:spPr>
            <a:xfrm>
              <a:off x="7020700" y="5302250"/>
              <a:ext cx="1970989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Visualization,  Dashboards, and Reporting</a:t>
              </a:r>
              <a:endParaRPr sz="1300"/>
            </a:p>
          </p:txBody>
        </p:sp>
        <p:pic>
          <p:nvPicPr>
            <p:cNvPr id="175" name="Google Shape;175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50708" y="5931329"/>
              <a:ext cx="940220" cy="183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2149" y="5808072"/>
              <a:ext cx="454600" cy="352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Google Shape;177;p20"/>
          <p:cNvSpPr txBox="1"/>
          <p:nvPr/>
        </p:nvSpPr>
        <p:spPr>
          <a:xfrm>
            <a:off x="-129289" y="6515811"/>
            <a:ext cx="1758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 Production</a:t>
            </a:r>
            <a:endParaRPr sz="1300"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1492402" y="6394108"/>
            <a:ext cx="2349233" cy="1268489"/>
            <a:chOff x="4730932" y="5235960"/>
            <a:chExt cx="1959000" cy="1057074"/>
          </a:xfrm>
        </p:grpSpPr>
        <p:pic>
          <p:nvPicPr>
            <p:cNvPr id="179" name="Google Shape;179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26253" y="5235960"/>
              <a:ext cx="238744" cy="560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20"/>
            <p:cNvSpPr txBox="1"/>
            <p:nvPr/>
          </p:nvSpPr>
          <p:spPr>
            <a:xfrm>
              <a:off x="4730932" y="5762034"/>
              <a:ext cx="19590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-203200" lvl="0" marL="203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Science</a:t>
              </a:r>
              <a:endParaRPr sz="1300"/>
            </a:p>
            <a:p>
              <a:pPr indent="-203200" lvl="0" marL="203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Departmental Analytics Producers</a:t>
              </a:r>
              <a:endParaRPr sz="1300"/>
            </a:p>
          </p:txBody>
        </p:sp>
      </p:grpSp>
      <p:sp>
        <p:nvSpPr>
          <p:cNvPr id="181" name="Google Shape;181;p20"/>
          <p:cNvSpPr/>
          <p:nvPr/>
        </p:nvSpPr>
        <p:spPr>
          <a:xfrm>
            <a:off x="2791920" y="6347632"/>
            <a:ext cx="9540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</a:t>
            </a:r>
            <a:endParaRPr sz="1300"/>
          </a:p>
        </p:txBody>
      </p:sp>
      <p:sp>
        <p:nvSpPr>
          <p:cNvPr id="182" name="Google Shape;182;p20"/>
          <p:cNvSpPr/>
          <p:nvPr/>
        </p:nvSpPr>
        <p:spPr>
          <a:xfrm flipH="1">
            <a:off x="2750065" y="6725045"/>
            <a:ext cx="9540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  <a:endParaRPr sz="1300"/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14104" y="6286020"/>
            <a:ext cx="286296" cy="6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1880288" y="6917309"/>
            <a:ext cx="2562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Executives</a:t>
            </a:r>
            <a:endParaRPr sz="1300"/>
          </a:p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Analytics Consumers</a:t>
            </a:r>
            <a:endParaRPr sz="1300"/>
          </a:p>
        </p:txBody>
      </p:sp>
      <p:sp>
        <p:nvSpPr>
          <p:cNvPr id="185" name="Google Shape;185;p20"/>
          <p:cNvSpPr/>
          <p:nvPr/>
        </p:nvSpPr>
        <p:spPr>
          <a:xfrm>
            <a:off x="11540033" y="6366341"/>
            <a:ext cx="10512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</a:t>
            </a:r>
            <a:endParaRPr sz="1300"/>
          </a:p>
        </p:txBody>
      </p:sp>
      <p:sp>
        <p:nvSpPr>
          <p:cNvPr id="186" name="Google Shape;186;p20"/>
          <p:cNvSpPr/>
          <p:nvPr/>
        </p:nvSpPr>
        <p:spPr>
          <a:xfrm>
            <a:off x="3850168" y="5999652"/>
            <a:ext cx="251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11239986" y="6031961"/>
            <a:ext cx="251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738509" y="6936395"/>
            <a:ext cx="1480200" cy="482700"/>
          </a:xfrm>
          <a:prstGeom prst="roundRect">
            <a:avLst>
              <a:gd fmla="val 6942" name="adj"/>
            </a:avLst>
          </a:prstGeom>
          <a:solidFill>
            <a:srgbClr val="FF7D7D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Operational Systems</a:t>
            </a:r>
            <a:endParaRPr sz="1300"/>
          </a:p>
        </p:txBody>
      </p:sp>
      <p:sp>
        <p:nvSpPr>
          <p:cNvPr id="189" name="Google Shape;189;p20"/>
          <p:cNvSpPr/>
          <p:nvPr/>
        </p:nvSpPr>
        <p:spPr>
          <a:xfrm flipH="1">
            <a:off x="8235286" y="6856678"/>
            <a:ext cx="8031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 Action</a:t>
            </a:r>
            <a:endParaRPr sz="1300"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6675669" y="7463799"/>
            <a:ext cx="2204969" cy="231367"/>
            <a:chOff x="5562600" y="6033226"/>
            <a:chExt cx="1838700" cy="192806"/>
          </a:xfrm>
        </p:grpSpPr>
        <p:cxnSp>
          <p:nvCxnSpPr>
            <p:cNvPr id="191" name="Google Shape;191;p20"/>
            <p:cNvCxnSpPr/>
            <p:nvPr/>
          </p:nvCxnSpPr>
          <p:spPr>
            <a:xfrm>
              <a:off x="5562600" y="6037332"/>
              <a:ext cx="0" cy="18870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20"/>
            <p:cNvCxnSpPr/>
            <p:nvPr/>
          </p:nvCxnSpPr>
          <p:spPr>
            <a:xfrm>
              <a:off x="7401229" y="6033226"/>
              <a:ext cx="0" cy="18870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20"/>
            <p:cNvCxnSpPr/>
            <p:nvPr/>
          </p:nvCxnSpPr>
          <p:spPr>
            <a:xfrm>
              <a:off x="5562600" y="6127649"/>
              <a:ext cx="1838700" cy="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20"/>
          <p:cNvSpPr txBox="1"/>
          <p:nvPr/>
        </p:nvSpPr>
        <p:spPr>
          <a:xfrm>
            <a:off x="7443713" y="7545010"/>
            <a:ext cx="1096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1300"/>
          </a:p>
        </p:txBody>
      </p:sp>
      <p:sp>
        <p:nvSpPr>
          <p:cNvPr id="195" name="Google Shape;195;p20"/>
          <p:cNvSpPr/>
          <p:nvPr/>
        </p:nvSpPr>
        <p:spPr>
          <a:xfrm>
            <a:off x="6232580" y="3996488"/>
            <a:ext cx="57534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300"/>
          </a:p>
        </p:txBody>
      </p:sp>
      <p:grpSp>
        <p:nvGrpSpPr>
          <p:cNvPr id="196" name="Google Shape;196;p20"/>
          <p:cNvGrpSpPr/>
          <p:nvPr/>
        </p:nvGrpSpPr>
        <p:grpSpPr>
          <a:xfrm>
            <a:off x="8395489" y="2926081"/>
            <a:ext cx="2243965" cy="1340640"/>
            <a:chOff x="6996741" y="2729055"/>
            <a:chExt cx="1871218" cy="1117200"/>
          </a:xfrm>
        </p:grpSpPr>
        <p:sp>
          <p:nvSpPr>
            <p:cNvPr id="161" name="Google Shape;161;p20"/>
            <p:cNvSpPr/>
            <p:nvPr/>
          </p:nvSpPr>
          <p:spPr>
            <a:xfrm>
              <a:off x="6996741" y="2729055"/>
              <a:ext cx="1831800" cy="1117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Data Storage</a:t>
              </a:r>
              <a:endParaRPr sz="1300"/>
            </a:p>
          </p:txBody>
        </p:sp>
        <p:pic>
          <p:nvPicPr>
            <p:cNvPr id="197" name="Google Shape;19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12605" y="2975177"/>
              <a:ext cx="256663" cy="30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0"/>
            <p:cNvSpPr txBox="1"/>
            <p:nvPr/>
          </p:nvSpPr>
          <p:spPr>
            <a:xfrm>
              <a:off x="7760359" y="3362062"/>
              <a:ext cx="11076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“Data Lake”</a:t>
              </a:r>
              <a:endParaRPr sz="1300"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7062590" y="3095542"/>
              <a:ext cx="658200" cy="658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-20998" r="-20998" t="0"/>
              </a:stretch>
            </a:blipFill>
            <a:ln cap="flat" cmpd="sng" w="114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0"/>
          <p:cNvGrpSpPr/>
          <p:nvPr/>
        </p:nvGrpSpPr>
        <p:grpSpPr>
          <a:xfrm>
            <a:off x="6650813" y="6183727"/>
            <a:ext cx="389088" cy="651075"/>
            <a:chOff x="7394722" y="6870700"/>
            <a:chExt cx="432609" cy="723899"/>
          </a:xfrm>
        </p:grpSpPr>
        <p:pic>
          <p:nvPicPr>
            <p:cNvPr id="201" name="Google Shape;201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25382" y="6870700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94722" y="6984467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00156" y="7061353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0"/>
          <p:cNvSpPr/>
          <p:nvPr/>
        </p:nvSpPr>
        <p:spPr>
          <a:xfrm flipH="1">
            <a:off x="7190881" y="6359414"/>
            <a:ext cx="18264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 rot="5400000">
            <a:off x="7494239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0"/>
          <p:cNvCxnSpPr/>
          <p:nvPr/>
        </p:nvCxnSpPr>
        <p:spPr>
          <a:xfrm rot="10800000">
            <a:off x="4147884" y="4248506"/>
            <a:ext cx="0" cy="174900"/>
          </a:xfrm>
          <a:prstGeom prst="straightConnector1">
            <a:avLst/>
          </a:prstGeom>
          <a:noFill/>
          <a:ln cap="flat" cmpd="sng" w="25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7" name="Google Shape;207;p20"/>
          <p:cNvGrpSpPr/>
          <p:nvPr/>
        </p:nvGrpSpPr>
        <p:grpSpPr>
          <a:xfrm>
            <a:off x="9142901" y="4846321"/>
            <a:ext cx="2252352" cy="1107605"/>
            <a:chOff x="10165556" y="5384801"/>
            <a:chExt cx="2504283" cy="1230672"/>
          </a:xfrm>
        </p:grpSpPr>
        <p:sp>
          <p:nvSpPr>
            <p:cNvPr id="163" name="Google Shape;163;p20"/>
            <p:cNvSpPr/>
            <p:nvPr/>
          </p:nvSpPr>
          <p:spPr>
            <a:xfrm>
              <a:off x="10165556" y="5384801"/>
              <a:ext cx="2194500" cy="1219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Analytics and Transformation </a:t>
              </a:r>
              <a:endParaRPr sz="13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Pipeline Engines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" name="Google Shape;208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257621" y="6087084"/>
              <a:ext cx="436585" cy="528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20"/>
            <p:cNvSpPr/>
            <p:nvPr/>
          </p:nvSpPr>
          <p:spPr>
            <a:xfrm>
              <a:off x="12365039" y="5410182"/>
              <a:ext cx="304800" cy="10161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 txBox="1"/>
            <p:nvPr/>
          </p:nvSpPr>
          <p:spPr>
            <a:xfrm rot="5400000">
              <a:off x="12009375" y="5765825"/>
              <a:ext cx="101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Unified</a:t>
              </a:r>
              <a:endParaRPr sz="1300"/>
            </a:p>
          </p:txBody>
        </p:sp>
        <p:pic>
          <p:nvPicPr>
            <p:cNvPr id="211" name="Google Shape;211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870575" y="6103405"/>
              <a:ext cx="427961" cy="48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" name="Google Shape;212;p20"/>
          <p:cNvGrpSpPr/>
          <p:nvPr/>
        </p:nvGrpSpPr>
        <p:grpSpPr>
          <a:xfrm>
            <a:off x="4182589" y="4834888"/>
            <a:ext cx="2252924" cy="1119037"/>
            <a:chOff x="4650421" y="5372098"/>
            <a:chExt cx="2504919" cy="1243374"/>
          </a:xfrm>
        </p:grpSpPr>
        <p:sp>
          <p:nvSpPr>
            <p:cNvPr id="213" name="Google Shape;213;p20"/>
            <p:cNvSpPr/>
            <p:nvPr/>
          </p:nvSpPr>
          <p:spPr>
            <a:xfrm>
              <a:off x="4650421" y="5372098"/>
              <a:ext cx="2193188" cy="1231130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1231227" y="0"/>
                  </a:lnTo>
                  <a:lnTo>
                    <a:pt x="1231227" y="1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Analytics and Transformation Engines</a:t>
              </a:r>
              <a:endParaRPr sz="1300"/>
            </a:p>
          </p:txBody>
        </p:sp>
        <p:pic>
          <p:nvPicPr>
            <p:cNvPr id="214" name="Google Shape;214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43273" y="6087083"/>
              <a:ext cx="436585" cy="528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20"/>
            <p:cNvSpPr/>
            <p:nvPr/>
          </p:nvSpPr>
          <p:spPr>
            <a:xfrm>
              <a:off x="6850540" y="5384799"/>
              <a:ext cx="304800" cy="10161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 txBox="1"/>
            <p:nvPr/>
          </p:nvSpPr>
          <p:spPr>
            <a:xfrm rot="5400000">
              <a:off x="6494875" y="5740425"/>
              <a:ext cx="101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endParaRPr sz="1300"/>
            </a:p>
          </p:txBody>
        </p:sp>
        <p:pic>
          <p:nvPicPr>
            <p:cNvPr id="217" name="Google Shape;217;p2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57657" y="6073067"/>
              <a:ext cx="427961" cy="4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20"/>
          <p:cNvSpPr txBox="1"/>
          <p:nvPr/>
        </p:nvSpPr>
        <p:spPr>
          <a:xfrm>
            <a:off x="6923923" y="6110231"/>
            <a:ext cx="882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Providers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thinkr.spatialfiltering.com/images/Rlogo.png" id="219" name="Google Shape;219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70409" y="6973560"/>
            <a:ext cx="253430" cy="19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609600" y="365750"/>
            <a:ext cx="4243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Consulting</a:t>
            </a:r>
            <a:r>
              <a:rPr lang="en-US" sz="3000"/>
              <a:t> Actions - WIP</a:t>
            </a:r>
            <a:endParaRPr sz="3000"/>
          </a:p>
        </p:txBody>
      </p:sp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609600" y="957350"/>
            <a:ext cx="65094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lnSpcReduction="10000"/>
          </a:bodyPr>
          <a:lstStyle/>
          <a:p>
            <a:pPr indent="-48895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Consult</a:t>
            </a:r>
            <a:endParaRPr/>
          </a:p>
          <a:p>
            <a:pPr indent="-520700" lvl="0" marL="495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Architected a </a:t>
            </a:r>
            <a:r>
              <a:rPr b="1" lang="en-US" sz="2000">
                <a:solidFill>
                  <a:schemeClr val="dk1"/>
                </a:solidFill>
              </a:rPr>
              <a:t>cloud-native Big Data Lake on AWS (Spark, HBase, Presto)</a:t>
            </a:r>
            <a:r>
              <a:rPr lang="en-US" sz="2000">
                <a:solidFill>
                  <a:schemeClr val="dk1"/>
                </a:solidFill>
              </a:rPr>
              <a:t> to unify finance, actuarial, and operational data.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Designed a </a:t>
            </a:r>
            <a:r>
              <a:rPr b="1" lang="en-US" sz="2000">
                <a:solidFill>
                  <a:schemeClr val="dk1"/>
                </a:solidFill>
              </a:rPr>
              <a:t>Medallion-style ingestion → analytics → reporting</a:t>
            </a:r>
            <a:r>
              <a:rPr lang="en-US" sz="2000">
                <a:solidFill>
                  <a:schemeClr val="dk1"/>
                </a:solidFill>
              </a:rPr>
              <a:t> model ensuring transparency, traceability, and audit compliance (HIPAA &amp; SOX).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Defined </a:t>
            </a:r>
            <a:r>
              <a:rPr b="1" lang="en-US" sz="2000">
                <a:solidFill>
                  <a:schemeClr val="dk1"/>
                </a:solidFill>
              </a:rPr>
              <a:t>data governance and quality frameworks</a:t>
            </a:r>
            <a:r>
              <a:rPr lang="en-US" sz="2000">
                <a:solidFill>
                  <a:schemeClr val="dk1"/>
                </a:solidFill>
              </a:rPr>
              <a:t> to ensure financial data integrity and cost reconciliation.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Delivered </a:t>
            </a:r>
            <a:r>
              <a:rPr b="1" lang="en-US" sz="2000">
                <a:solidFill>
                  <a:schemeClr val="dk1"/>
                </a:solidFill>
              </a:rPr>
              <a:t>CFO-ready financial analytics dashboards</a:t>
            </a:r>
            <a:r>
              <a:rPr lang="en-US" sz="2000">
                <a:solidFill>
                  <a:schemeClr val="dk1"/>
                </a:solidFill>
              </a:rPr>
              <a:t> for margin analysis, fraud detection, and cost optimization.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chemeClr val="dk1"/>
                </a:solidFill>
              </a:rPr>
              <a:t>Impact: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30% faster financial closing cycles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40% improvement in data quality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60% cost reduction vs. MATLAB legacy environment</a:t>
            </a:r>
            <a:endParaRPr sz="2000">
              <a:solidFill>
                <a:schemeClr val="dk1"/>
              </a:solidFill>
            </a:endParaRPr>
          </a:p>
          <a:p>
            <a:pPr indent="-393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  <a:p>
            <a:pPr indent="-2159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 txBox="1"/>
          <p:nvPr>
            <p:ph idx="1" type="body"/>
          </p:nvPr>
        </p:nvSpPr>
        <p:spPr>
          <a:xfrm>
            <a:off x="7592225" y="1032950"/>
            <a:ext cx="65094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-48895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Lead</a:t>
            </a:r>
            <a:endParaRPr/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Managed a 10-member cross-functional team spanning finance analytics, data engineering, and infrastructure.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Co-led stakeholder sessions with CFO, CIO, and Actuarial leads, aligning data deliverables with financial KPIs.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Mentored engineers on Spark optimization, data validation, and governance best practices.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Practiced agile &amp; servant leadership, ensuring sprint-based delivery and measurable value.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Result: Delivered a governed finance analytics platform on time, under budget, and built a scalable model for payer finance modernization.</a:t>
            </a:r>
            <a:endParaRPr sz="11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159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609600" y="365750"/>
            <a:ext cx="42438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Consulting Actions - WIP</a:t>
            </a:r>
            <a:endParaRPr sz="3000"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609600" y="957350"/>
            <a:ext cx="65094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lnSpcReduction="10000"/>
          </a:bodyPr>
          <a:lstStyle/>
          <a:p>
            <a:pPr indent="-48895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Innovate</a:t>
            </a:r>
            <a:endParaRPr/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Introduced a “Unified Exploratory Warehouse”—integrating BI and ML workloads from a single governed data lake.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Built self-healing data pipelines using AWS Step Functions (early DataOps) — 70% reduction in pipeline downtime.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Leveraged H2O + Spark MLlib for predictive models (fraud probability, cost of care, reserve estimation) — an early MLOps success in finance.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Created metadata-driven ETL templates, precursors to modern Databricks Delta Live Tables.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Result: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Delivered a future-ready, AI-compatible architecture that inspired later Lakehouse-style finance transformations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95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59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7592225" y="1032950"/>
            <a:ext cx="65094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-48895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Char char="●"/>
            </a:pPr>
            <a:r>
              <a:rPr lang="en-US"/>
              <a:t>Sell</a:t>
            </a:r>
            <a:endParaRPr/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Partnered with Finance &amp; Actuarial leadership to define business KPIs linked to modernization ROI (TCO, accuracy, SLA).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Quantified ROI → 60% cost efficiency, 3× faster insights, empowering CFO decision-making.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Supported RFP renewal &amp; roadmap presentation with proof-of-value demos and measurable metrics.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Secured multi-year $2M contract extension, positioning the architecture as a reusable consulting blueprint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4953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159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5718375" y="2742450"/>
            <a:ext cx="2844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609600" y="365750"/>
            <a:ext cx="13528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New York Health Insurance Provider :</a:t>
            </a:r>
            <a:r>
              <a:rPr b="1" lang="en-US" sz="3000"/>
              <a:t>Operational</a:t>
            </a:r>
            <a:r>
              <a:rPr lang="en-US" sz="3000"/>
              <a:t>: EMR Pipelines (Pipeline Recipe)</a:t>
            </a:r>
            <a:endParaRPr sz="3000"/>
          </a:p>
        </p:txBody>
      </p:sp>
      <p:grpSp>
        <p:nvGrpSpPr>
          <p:cNvPr id="244" name="Google Shape;244;p24"/>
          <p:cNvGrpSpPr/>
          <p:nvPr/>
        </p:nvGrpSpPr>
        <p:grpSpPr>
          <a:xfrm>
            <a:off x="667503" y="1028635"/>
            <a:ext cx="12953363" cy="6240625"/>
            <a:chOff x="2545437" y="2095928"/>
            <a:chExt cx="11434819" cy="4984525"/>
          </a:xfrm>
        </p:grpSpPr>
        <p:sp>
          <p:nvSpPr>
            <p:cNvPr id="245" name="Google Shape;245;p24"/>
            <p:cNvSpPr/>
            <p:nvPr/>
          </p:nvSpPr>
          <p:spPr>
            <a:xfrm>
              <a:off x="7682579" y="5624328"/>
              <a:ext cx="621000" cy="274500"/>
            </a:xfrm>
            <a:prstGeom prst="rect">
              <a:avLst/>
            </a:prstGeom>
            <a:solidFill>
              <a:srgbClr val="D9FAB8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7468090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Distributed Computing</a:t>
              </a:r>
              <a:endParaRPr sz="1300"/>
            </a:p>
          </p:txBody>
        </p:sp>
        <p:pic>
          <p:nvPicPr>
            <p:cNvPr id="247" name="Google Shape;24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6563264" y="4819739"/>
              <a:ext cx="1150573" cy="115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8" name="Google Shape;248;p24"/>
            <p:cNvGrpSpPr/>
            <p:nvPr/>
          </p:nvGrpSpPr>
          <p:grpSpPr>
            <a:xfrm>
              <a:off x="2545437" y="3562143"/>
              <a:ext cx="1869907" cy="1116418"/>
              <a:chOff x="6996741" y="2729055"/>
              <a:chExt cx="1871217" cy="1117200"/>
            </a:xfrm>
          </p:grpSpPr>
          <p:sp>
            <p:nvSpPr>
              <p:cNvPr id="249" name="Google Shape;249;p24"/>
              <p:cNvSpPr/>
              <p:nvPr/>
            </p:nvSpPr>
            <p:spPr>
              <a:xfrm>
                <a:off x="6996741" y="2729055"/>
                <a:ext cx="1831800" cy="1117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Operational Data Storage</a:t>
                </a:r>
                <a:endParaRPr sz="1300"/>
              </a:p>
            </p:txBody>
          </p:sp>
          <p:pic>
            <p:nvPicPr>
              <p:cNvPr id="250" name="Google Shape;250;p2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12605" y="2975177"/>
                <a:ext cx="256663" cy="307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p24"/>
              <p:cNvSpPr txBox="1"/>
              <p:nvPr/>
            </p:nvSpPr>
            <p:spPr>
              <a:xfrm>
                <a:off x="7760358" y="3362062"/>
                <a:ext cx="11076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100" lIns="82250" spcFirstLastPara="1" rIns="82250" wrap="square" tIns="41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“Data Lake”</a:t>
                </a:r>
                <a:endParaRPr sz="1300"/>
              </a:p>
            </p:txBody>
          </p:sp>
          <p:sp>
            <p:nvSpPr>
              <p:cNvPr id="252" name="Google Shape;252;p24"/>
              <p:cNvSpPr/>
              <p:nvPr/>
            </p:nvSpPr>
            <p:spPr>
              <a:xfrm>
                <a:off x="7062590" y="3095542"/>
                <a:ext cx="658200" cy="6582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-20998" r="-20998" t="0"/>
                </a:stretch>
              </a:blipFill>
              <a:ln cap="flat" cmpd="sng" w="114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4"/>
            <p:cNvGrpSpPr/>
            <p:nvPr/>
          </p:nvGrpSpPr>
          <p:grpSpPr>
            <a:xfrm>
              <a:off x="12107048" y="3737802"/>
              <a:ext cx="1873208" cy="913761"/>
              <a:chOff x="10213976" y="3962400"/>
              <a:chExt cx="1874520" cy="914401"/>
            </a:xfrm>
          </p:grpSpPr>
          <p:sp>
            <p:nvSpPr>
              <p:cNvPr id="254" name="Google Shape;254;p24"/>
              <p:cNvSpPr/>
              <p:nvPr/>
            </p:nvSpPr>
            <p:spPr>
              <a:xfrm>
                <a:off x="10213976" y="3962401"/>
                <a:ext cx="1645800" cy="9144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Scalable, Clustered </a:t>
                </a:r>
                <a:r>
                  <a:rPr i="1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Analytics</a:t>
                </a: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Warehouse</a:t>
                </a:r>
                <a:endParaRPr sz="1300"/>
              </a:p>
            </p:txBody>
          </p:sp>
          <p:pic>
            <p:nvPicPr>
              <p:cNvPr id="255" name="Google Shape;255;p2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931180" y="4478601"/>
                <a:ext cx="327632" cy="3810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6" name="Google Shape;256;p24"/>
              <p:cNvSpPr/>
              <p:nvPr/>
            </p:nvSpPr>
            <p:spPr>
              <a:xfrm>
                <a:off x="11859896" y="3962401"/>
                <a:ext cx="228600" cy="762000"/>
              </a:xfrm>
              <a:prstGeom prst="rect">
                <a:avLst/>
              </a:prstGeom>
              <a:gradFill>
                <a:gsLst>
                  <a:gs pos="0">
                    <a:srgbClr val="FFDE7E"/>
                  </a:gs>
                  <a:gs pos="50000">
                    <a:srgbClr val="FFE9B1"/>
                  </a:gs>
                  <a:gs pos="100000">
                    <a:srgbClr val="FFF2D9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4"/>
              <p:cNvSpPr txBox="1"/>
              <p:nvPr/>
            </p:nvSpPr>
            <p:spPr>
              <a:xfrm rot="5400000">
                <a:off x="11593175" y="4229100"/>
                <a:ext cx="7620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00" lIns="82200" spcFirstLastPara="1" rIns="82200" wrap="square" tIns="41100">
                <a:no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Unified</a:t>
                </a:r>
                <a:endParaRPr sz="1300"/>
              </a:p>
            </p:txBody>
          </p:sp>
        </p:grpSp>
        <p:sp>
          <p:nvSpPr>
            <p:cNvPr id="258" name="Google Shape;258;p24"/>
            <p:cNvSpPr/>
            <p:nvPr/>
          </p:nvSpPr>
          <p:spPr>
            <a:xfrm rot="-1174561">
              <a:off x="4564087" y="3299056"/>
              <a:ext cx="1367229" cy="3426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Arrival Trigger</a:t>
              </a:r>
              <a:endParaRPr sz="1300"/>
            </a:p>
          </p:txBody>
        </p:sp>
        <p:grpSp>
          <p:nvGrpSpPr>
            <p:cNvPr id="259" name="Google Shape;259;p24"/>
            <p:cNvGrpSpPr/>
            <p:nvPr/>
          </p:nvGrpSpPr>
          <p:grpSpPr>
            <a:xfrm>
              <a:off x="5951209" y="4394230"/>
              <a:ext cx="1876960" cy="913790"/>
              <a:chOff x="6340854" y="5580287"/>
              <a:chExt cx="2504283" cy="1219200"/>
            </a:xfrm>
          </p:grpSpPr>
          <p:sp>
            <p:nvSpPr>
              <p:cNvPr id="260" name="Google Shape;260;p24"/>
              <p:cNvSpPr/>
              <p:nvPr/>
            </p:nvSpPr>
            <p:spPr>
              <a:xfrm>
                <a:off x="6340854" y="5580287"/>
                <a:ext cx="2194500" cy="1219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Analytics and Transformation Pipeline Engines</a:t>
                </a:r>
                <a:endParaRPr sz="1300"/>
              </a:p>
            </p:txBody>
          </p:sp>
          <p:pic>
            <p:nvPicPr>
              <p:cNvPr id="261" name="Google Shape;261;p2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51213" y="6329889"/>
                <a:ext cx="377499" cy="4568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2" name="Google Shape;262;p24"/>
              <p:cNvSpPr/>
              <p:nvPr/>
            </p:nvSpPr>
            <p:spPr>
              <a:xfrm>
                <a:off x="8540337" y="5605668"/>
                <a:ext cx="304800" cy="1016100"/>
              </a:xfrm>
              <a:prstGeom prst="rect">
                <a:avLst/>
              </a:prstGeom>
              <a:gradFill>
                <a:gsLst>
                  <a:gs pos="0">
                    <a:srgbClr val="FFDE7E"/>
                  </a:gs>
                  <a:gs pos="50000">
                    <a:srgbClr val="FFE9B1"/>
                  </a:gs>
                  <a:gs pos="100000">
                    <a:srgbClr val="FFF2D9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4"/>
              <p:cNvSpPr txBox="1"/>
              <p:nvPr/>
            </p:nvSpPr>
            <p:spPr>
              <a:xfrm rot="5400000">
                <a:off x="8184675" y="5961300"/>
                <a:ext cx="10161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00" lIns="82200" spcFirstLastPara="1" rIns="82200" wrap="square" tIns="41100">
                <a:no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Unified</a:t>
                </a:r>
                <a:endParaRPr sz="1300"/>
              </a:p>
            </p:txBody>
          </p:sp>
          <p:pic>
            <p:nvPicPr>
              <p:cNvPr id="264" name="Google Shape;264;p2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95458" y="6293188"/>
                <a:ext cx="427961" cy="487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5" name="Google Shape;265;p24"/>
            <p:cNvSpPr/>
            <p:nvPr/>
          </p:nvSpPr>
          <p:spPr>
            <a:xfrm rot="1312286">
              <a:off x="4560724" y="4495313"/>
              <a:ext cx="1367424" cy="34272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EMRFS (virtual)</a:t>
              </a:r>
              <a:endParaRPr sz="1300"/>
            </a:p>
          </p:txBody>
        </p:sp>
        <p:pic>
          <p:nvPicPr>
            <p:cNvPr id="266" name="Google Shape;266;p24"/>
            <p:cNvPicPr preferRelativeResize="0"/>
            <p:nvPr/>
          </p:nvPicPr>
          <p:blipFill rotWithShape="1">
            <a:blip r:embed="rId9">
              <a:alphaModFix/>
            </a:blip>
            <a:srcRect b="16671" l="0" r="0" t="19718"/>
            <a:stretch/>
          </p:blipFill>
          <p:spPr>
            <a:xfrm>
              <a:off x="7534449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4"/>
            <p:cNvPicPr preferRelativeResize="0"/>
            <p:nvPr/>
          </p:nvPicPr>
          <p:blipFill rotWithShape="1">
            <a:blip r:embed="rId9">
              <a:alphaModFix/>
            </a:blip>
            <a:srcRect b="16900" l="0" r="0" t="19489"/>
            <a:stretch/>
          </p:blipFill>
          <p:spPr>
            <a:xfrm>
              <a:off x="8303667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9">
              <a:alphaModFix/>
            </a:blip>
            <a:srcRect b="17047" l="0" r="0" t="19343"/>
            <a:stretch/>
          </p:blipFill>
          <p:spPr>
            <a:xfrm>
              <a:off x="9072883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38531" y="4853495"/>
              <a:ext cx="1150573" cy="1150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24"/>
            <p:cNvSpPr/>
            <p:nvPr/>
          </p:nvSpPr>
          <p:spPr>
            <a:xfrm rot="-5400000">
              <a:off x="7174334" y="1257575"/>
              <a:ext cx="857700" cy="6086700"/>
            </a:xfrm>
            <a:prstGeom prst="bentUpArrow">
              <a:avLst>
                <a:gd fmla="val 21943" name="adj1"/>
                <a:gd fmla="val 25000" name="adj2"/>
                <a:gd fmla="val 26942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EMRFS</a:t>
              </a:r>
              <a:endParaRPr sz="1300"/>
            </a:p>
          </p:txBody>
        </p:sp>
        <p:pic>
          <p:nvPicPr>
            <p:cNvPr id="271" name="Google Shape;271;p24"/>
            <p:cNvPicPr preferRelativeResize="0"/>
            <p:nvPr/>
          </p:nvPicPr>
          <p:blipFill rotWithShape="1">
            <a:blip r:embed="rId10">
              <a:alphaModFix/>
            </a:blip>
            <a:srcRect b="15865" l="0" r="0" t="18680"/>
            <a:stretch/>
          </p:blipFill>
          <p:spPr>
            <a:xfrm>
              <a:off x="7479255" y="6354593"/>
              <a:ext cx="838336" cy="287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77588" y="6650371"/>
              <a:ext cx="494776" cy="263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24"/>
            <p:cNvSpPr/>
            <p:nvPr/>
          </p:nvSpPr>
          <p:spPr>
            <a:xfrm>
              <a:off x="9216309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1300"/>
            </a:p>
          </p:txBody>
        </p:sp>
        <p:grpSp>
          <p:nvGrpSpPr>
            <p:cNvPr id="274" name="Google Shape;274;p24"/>
            <p:cNvGrpSpPr/>
            <p:nvPr/>
          </p:nvGrpSpPr>
          <p:grpSpPr>
            <a:xfrm>
              <a:off x="9351966" y="6348708"/>
              <a:ext cx="655495" cy="379847"/>
              <a:chOff x="10275972" y="7063216"/>
              <a:chExt cx="874576" cy="506801"/>
            </a:xfrm>
          </p:grpSpPr>
          <p:pic>
            <p:nvPicPr>
              <p:cNvPr id="275" name="Google Shape;275;p2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0275972" y="7063216"/>
                <a:ext cx="660152" cy="351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6" name="Google Shape;276;p24"/>
              <p:cNvSpPr txBox="1"/>
              <p:nvPr/>
            </p:nvSpPr>
            <p:spPr>
              <a:xfrm>
                <a:off x="10606048" y="7333917"/>
                <a:ext cx="5445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100" lIns="82250" spcFirstLastPara="1" rIns="82250" wrap="square" tIns="41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MLib</a:t>
                </a:r>
                <a:endParaRPr b="1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7" name="Google Shape;277;p24"/>
            <p:cNvPicPr preferRelativeResize="0"/>
            <p:nvPr/>
          </p:nvPicPr>
          <p:blipFill rotWithShape="1">
            <a:blip r:embed="rId12">
              <a:alphaModFix/>
            </a:blip>
            <a:srcRect b="27206" l="0" r="0" t="28404"/>
            <a:stretch/>
          </p:blipFill>
          <p:spPr>
            <a:xfrm>
              <a:off x="9414889" y="6638773"/>
              <a:ext cx="552615" cy="245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41115" y="6925540"/>
              <a:ext cx="199888" cy="154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24"/>
            <p:cNvSpPr/>
            <p:nvPr/>
          </p:nvSpPr>
          <p:spPr>
            <a:xfrm>
              <a:off x="8342181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300"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448225" y="5623257"/>
              <a:ext cx="621000" cy="274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9215657" y="5623257"/>
              <a:ext cx="621000" cy="274500"/>
            </a:xfrm>
            <a:prstGeom prst="rect">
              <a:avLst/>
            </a:prstGeom>
            <a:solidFill>
              <a:srgbClr val="D0D0EF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2" name="Google Shape;282;p24"/>
            <p:cNvGrpSpPr/>
            <p:nvPr/>
          </p:nvGrpSpPr>
          <p:grpSpPr>
            <a:xfrm>
              <a:off x="5942795" y="2736777"/>
              <a:ext cx="1644778" cy="913790"/>
              <a:chOff x="7305223" y="1993735"/>
              <a:chExt cx="2194500" cy="1219200"/>
            </a:xfrm>
          </p:grpSpPr>
          <p:sp>
            <p:nvSpPr>
              <p:cNvPr id="283" name="Google Shape;283;p24"/>
              <p:cNvSpPr/>
              <p:nvPr/>
            </p:nvSpPr>
            <p:spPr>
              <a:xfrm>
                <a:off x="7305223" y="1993735"/>
                <a:ext cx="2194500" cy="1219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Dynamic Compute Control</a:t>
                </a:r>
                <a:endParaRPr sz="1300"/>
              </a:p>
            </p:txBody>
          </p:sp>
          <p:pic>
            <p:nvPicPr>
              <p:cNvPr id="284" name="Google Shape;284;p2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89424" y="2599691"/>
                <a:ext cx="406525" cy="4902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  <p:pic>
            <p:nvPicPr>
              <p:cNvPr id="285" name="Google Shape;285;p2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16225" y="2573695"/>
                <a:ext cx="426864" cy="5122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  <p:pic>
            <p:nvPicPr>
              <p:cNvPr id="286" name="Google Shape;286;p2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198244" y="2655680"/>
                <a:ext cx="408518" cy="40851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</p:grpSp>
        <p:cxnSp>
          <p:nvCxnSpPr>
            <p:cNvPr id="287" name="Google Shape;287;p24"/>
            <p:cNvCxnSpPr>
              <a:endCxn id="260" idx="0"/>
            </p:cNvCxnSpPr>
            <p:nvPr/>
          </p:nvCxnSpPr>
          <p:spPr>
            <a:xfrm>
              <a:off x="6773598" y="3743530"/>
              <a:ext cx="0" cy="650700"/>
            </a:xfrm>
            <a:prstGeom prst="straightConnector1">
              <a:avLst/>
            </a:prstGeom>
            <a:noFill/>
            <a:ln cap="flat" cmpd="sng" w="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88" name="Google Shape;288;p24"/>
            <p:cNvSpPr/>
            <p:nvPr/>
          </p:nvSpPr>
          <p:spPr>
            <a:xfrm>
              <a:off x="4546152" y="2775182"/>
              <a:ext cx="1308000" cy="34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 Trigger</a:t>
              </a:r>
              <a:endParaRPr sz="1300"/>
            </a:p>
          </p:txBody>
        </p:sp>
        <p:pic>
          <p:nvPicPr>
            <p:cNvPr id="289" name="Google Shape;289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991060" y="2731129"/>
              <a:ext cx="424576" cy="424576"/>
            </a:xfrm>
            <a:prstGeom prst="rect">
              <a:avLst/>
            </a:prstGeom>
            <a:noFill/>
            <a:ln>
              <a:noFill/>
            </a:ln>
            <a:effectLst>
              <a:outerShdw blurRad="45699" rotWithShape="0" algn="tl" dir="2700000" dist="22850">
                <a:srgbClr val="000000">
                  <a:alpha val="40000"/>
                </a:srgbClr>
              </a:outerShdw>
            </a:effectLst>
          </p:spPr>
        </p:pic>
        <p:sp>
          <p:nvSpPr>
            <p:cNvPr id="290" name="Google Shape;290;p24"/>
            <p:cNvSpPr/>
            <p:nvPr/>
          </p:nvSpPr>
          <p:spPr>
            <a:xfrm flipH="1" rot="5400000">
              <a:off x="11103673" y="3702125"/>
              <a:ext cx="844800" cy="1210500"/>
            </a:xfrm>
            <a:prstGeom prst="bentUpArrow">
              <a:avLst>
                <a:gd fmla="val 21056" name="adj1"/>
                <a:gd fmla="val 25000" name="adj2"/>
                <a:gd fmla="val 25000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4"/>
            <p:cNvSpPr txBox="1"/>
            <p:nvPr/>
          </p:nvSpPr>
          <p:spPr>
            <a:xfrm>
              <a:off x="10990114" y="3978047"/>
              <a:ext cx="5139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Load</a:t>
              </a:r>
              <a:endParaRPr sz="1300"/>
            </a:p>
          </p:txBody>
        </p:sp>
        <p:pic>
          <p:nvPicPr>
            <p:cNvPr id="292" name="Google Shape;292;p2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518194" y="6259131"/>
              <a:ext cx="473017" cy="14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337599" y="6399551"/>
              <a:ext cx="433696" cy="43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828407" y="6408156"/>
              <a:ext cx="246824" cy="452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4"/>
            <p:cNvSpPr txBox="1"/>
            <p:nvPr/>
          </p:nvSpPr>
          <p:spPr>
            <a:xfrm>
              <a:off x="7655712" y="5196702"/>
              <a:ext cx="233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Pluggable pipeline components vary by recipe</a:t>
              </a:r>
              <a:endParaRPr sz="1300"/>
            </a:p>
          </p:txBody>
        </p:sp>
        <p:sp>
          <p:nvSpPr>
            <p:cNvPr id="296" name="Google Shape;296;p24"/>
            <p:cNvSpPr txBox="1"/>
            <p:nvPr/>
          </p:nvSpPr>
          <p:spPr>
            <a:xfrm>
              <a:off x="9706422" y="4170480"/>
              <a:ext cx="8235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Arial"/>
                <a:buNone/>
              </a:pPr>
              <a:r>
                <a:rPr i="1" lang="en-US"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Optional, depending on use case</a:t>
              </a:r>
              <a:endParaRPr sz="1300"/>
            </a:p>
          </p:txBody>
        </p:sp>
        <p:sp>
          <p:nvSpPr>
            <p:cNvPr id="297" name="Google Shape;297;p24"/>
            <p:cNvSpPr txBox="1"/>
            <p:nvPr/>
          </p:nvSpPr>
          <p:spPr>
            <a:xfrm>
              <a:off x="11022378" y="4170480"/>
              <a:ext cx="8235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Arial"/>
                <a:buNone/>
              </a:pPr>
              <a:r>
                <a:rPr i="1" lang="en-US"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Optional, depending on use case</a:t>
              </a:r>
              <a:endParaRPr sz="1300"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9921458" y="2095928"/>
              <a:ext cx="1644900" cy="9138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Systems</a:t>
              </a:r>
              <a:endParaRPr sz="1300"/>
            </a:p>
          </p:txBody>
        </p:sp>
        <p:pic>
          <p:nvPicPr>
            <p:cNvPr id="299" name="Google Shape;299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005842" y="2401785"/>
              <a:ext cx="464607" cy="34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0440191" y="2814885"/>
              <a:ext cx="633752" cy="1470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1" name="Google Shape;301;p24"/>
            <p:cNvGrpSpPr/>
            <p:nvPr/>
          </p:nvGrpSpPr>
          <p:grpSpPr>
            <a:xfrm>
              <a:off x="10989169" y="2458931"/>
              <a:ext cx="456895" cy="238394"/>
              <a:chOff x="5771357" y="3200400"/>
              <a:chExt cx="609600" cy="318071"/>
            </a:xfrm>
          </p:grpSpPr>
          <p:pic>
            <p:nvPicPr>
              <p:cNvPr descr="https://www.cambiahealth.com/sites/default/files/Trizetto%5B1%5D.png" id="302" name="Google Shape;302;p24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771357" y="3200400"/>
                <a:ext cx="609600" cy="1270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" name="Google Shape;303;p24"/>
              <p:cNvSpPr/>
              <p:nvPr/>
            </p:nvSpPr>
            <p:spPr>
              <a:xfrm>
                <a:off x="5776930" y="3284471"/>
                <a:ext cx="598500" cy="23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800" lIns="61650" spcFirstLastPara="1" rIns="61650" wrap="square" tIns="30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Facets</a:t>
                </a:r>
                <a:endParaRPr sz="1300"/>
              </a:p>
            </p:txBody>
          </p:sp>
        </p:grpSp>
        <p:sp>
          <p:nvSpPr>
            <p:cNvPr id="304" name="Google Shape;304;p24"/>
            <p:cNvSpPr/>
            <p:nvPr/>
          </p:nvSpPr>
          <p:spPr>
            <a:xfrm rot="-5400000">
              <a:off x="9951217" y="3708575"/>
              <a:ext cx="1649700" cy="39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Take Action</a:t>
              </a:r>
              <a:endParaRPr sz="1300"/>
            </a:p>
          </p:txBody>
        </p:sp>
        <p:pic>
          <p:nvPicPr>
            <p:cNvPr id="305" name="Google Shape;305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614602" y="6833247"/>
              <a:ext cx="266652" cy="239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464754" y="4244963"/>
              <a:ext cx="579452" cy="4983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7" name="Google Shape;307;p24"/>
            <p:cNvCxnSpPr/>
            <p:nvPr/>
          </p:nvCxnSpPr>
          <p:spPr>
            <a:xfrm>
              <a:off x="8743073" y="4786508"/>
              <a:ext cx="0" cy="356700"/>
            </a:xfrm>
            <a:prstGeom prst="straightConnector1">
              <a:avLst/>
            </a:prstGeom>
            <a:noFill/>
            <a:ln cap="flat" cmpd="sng" w="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